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78" r:id="rId11"/>
    <p:sldId id="267" r:id="rId12"/>
    <p:sldId id="269" r:id="rId13"/>
    <p:sldId id="270" r:id="rId14"/>
    <p:sldId id="271" r:id="rId15"/>
    <p:sldId id="272" r:id="rId16"/>
    <p:sldId id="273"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ro-RO"/>
              <a:t>Faceți clic pentru a edita stilul de titlu coordonator</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a:t>Faceți clic pentru a edita stilul de subtitlu coordonator</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11/10/2020</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ine panoramică cu legendă">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ro-RO"/>
              <a:t>Faceți clic pentru a edita stilul de titlu coordonator</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o-RO"/>
              <a:t>Faceți clic pe pictogramă pentru a adăuga o imagine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5" name="Date Placeholder 4"/>
          <p:cNvSpPr>
            <a:spLocks noGrp="1"/>
          </p:cNvSpPr>
          <p:nvPr>
            <p:ph type="dt" sz="half" idx="10"/>
          </p:nvPr>
        </p:nvSpPr>
        <p:spPr/>
        <p:txBody>
          <a:bodyPr/>
          <a:lstStyle/>
          <a:p>
            <a:fld id="{B61BEF0D-F0BB-DE4B-95CE-6DB70DBA9567}" type="datetimeFigureOut">
              <a:rPr lang="en-US" dirty="0"/>
              <a:pPr/>
              <a:t>11/10/2020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u și legendă">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B61BEF0D-F0BB-DE4B-95CE-6DB70DBA9567}" type="datetimeFigureOut">
              <a:rPr lang="en-US" dirty="0"/>
              <a:pPr/>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 cu legendă">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o-RO"/>
              <a:t>Faceți clic pentru a edita stilul de titlu coordonator</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o-RO"/>
              <a:t>Faceţi clic pentru a edita Master stiluri text</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B61BEF0D-F0BB-DE4B-95CE-6DB70DBA9567}" type="datetimeFigureOut">
              <a:rPr lang="en-US" dirty="0"/>
              <a:pPr/>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de vizită">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B61BEF0D-F0BB-DE4B-95CE-6DB70DBA9567}" type="datetimeFigureOut">
              <a:rPr lang="en-US" dirty="0"/>
              <a:pPr/>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t carte de vizită">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o-RO"/>
              <a:t>Faceți clic pentru a edita stilul de titlu coordonator</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ro-RO"/>
              <a:t>Faceţi clic pentru a edita Master stiluri text</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B61BEF0D-F0BB-DE4B-95CE-6DB70DBA9567}" type="datetimeFigureOut">
              <a:rPr lang="en-US" dirty="0"/>
              <a:pPr/>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Adevărat sau fals">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ro-RO"/>
              <a:t>Faceți clic pentru a edita stilul de titlu coordonator</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o-RO"/>
              <a:t>Faceţi clic pentru a edita Master stiluri text</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B61BEF0D-F0BB-DE4B-95CE-6DB70DBA9567}" type="datetimeFigureOut">
              <a:rPr lang="en-US" dirty="0"/>
              <a:pPr/>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ro-RO"/>
              <a:t>Faceți clic pentru a edita stilul de titlu coordonator</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ro-RO"/>
              <a:t>Faceți clic pentru a edita stilul de titlu coordonator</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o-RO"/>
              <a:t>Faceți clic pentru a edita stilul de titlu coordonator</a:t>
            </a:r>
            <a:endParaRPr lang="en-US" dirty="0"/>
          </a:p>
        </p:txBody>
      </p:sp>
      <p:sp>
        <p:nvSpPr>
          <p:cNvPr id="3" name="Content Placeholder 2"/>
          <p:cNvSpPr>
            <a:spLocks noGrp="1"/>
          </p:cNvSpPr>
          <p:nvPr>
            <p:ph idx="1"/>
          </p:nvPr>
        </p:nvSpPr>
        <p:spPr/>
        <p:txBody>
          <a:bodyPr anchor="ct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B61BEF0D-F0BB-DE4B-95CE-6DB70DBA9567}" type="datetimeFigureOut">
              <a:rPr lang="en-US" dirty="0"/>
              <a:pPr/>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o-RO"/>
              <a:t>Faceți clic pentru a edita stilul de titlu coordonator</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o-RO"/>
              <a:t>Faceți clic pentru a edita stilul de titlu coordonator</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o-RO"/>
              <a:t>Faceți clic pentru a edita stilul de titlu coordonator</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11/10/2020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ro-RO"/>
              <a:t>Faceți clic pentru a edita stilul de titlu coordonator</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5" name="Date Placeholder 4"/>
          <p:cNvSpPr>
            <a:spLocks noGrp="1"/>
          </p:cNvSpPr>
          <p:nvPr>
            <p:ph type="dt" sz="half" idx="10"/>
          </p:nvPr>
        </p:nvSpPr>
        <p:spPr/>
        <p:txBody>
          <a:bodyPr/>
          <a:lstStyle/>
          <a:p>
            <a:fld id="{B61BEF0D-F0BB-DE4B-95CE-6DB70DBA9567}" type="datetimeFigureOut">
              <a:rPr lang="en-US" dirty="0"/>
              <a:pPr/>
              <a:t>11/10/2020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ro-RO"/>
              <a:t>Faceți clic pentru a edita stilul de titlu coordonator</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o-RO"/>
              <a:t>Faceți clic pe pictogramă pentru a adăuga o imagine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5" name="Date Placeholder 4"/>
          <p:cNvSpPr>
            <a:spLocks noGrp="1"/>
          </p:cNvSpPr>
          <p:nvPr>
            <p:ph type="dt" sz="half" idx="10"/>
          </p:nvPr>
        </p:nvSpPr>
        <p:spPr/>
        <p:txBody>
          <a:bodyPr/>
          <a:lstStyle/>
          <a:p>
            <a:fld id="{B61BEF0D-F0BB-DE4B-95CE-6DB70DBA9567}" type="datetimeFigureOut">
              <a:rPr lang="en-US" dirty="0"/>
              <a:pPr/>
              <a:t>11/10/2020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ro-RO"/>
              <a:t>Faceți clic pentru a edita stilul de titlu coordonator</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11/10/2020</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9FFF921D-77D1-A342-8FDA-4EC94ED7A0B2}"/>
              </a:ext>
            </a:extLst>
          </p:cNvPr>
          <p:cNvSpPr>
            <a:spLocks noGrp="1"/>
          </p:cNvSpPr>
          <p:nvPr>
            <p:ph type="ctrTitle"/>
          </p:nvPr>
        </p:nvSpPr>
        <p:spPr/>
        <p:txBody>
          <a:bodyPr/>
          <a:lstStyle/>
          <a:p>
            <a:pPr marL="685800" indent="-685800">
              <a:buFont typeface="Arial" panose="020B0604020202020204" pitchFamily="34" charset="0"/>
              <a:buChar char="•"/>
            </a:pPr>
            <a:r>
              <a:rPr lang="ro-RO"/>
              <a:t>Alegerea culorii în funcție de tendințele modei </a:t>
            </a:r>
          </a:p>
        </p:txBody>
      </p:sp>
      <p:sp>
        <p:nvSpPr>
          <p:cNvPr id="3" name="Subtitlu 2">
            <a:extLst>
              <a:ext uri="{FF2B5EF4-FFF2-40B4-BE49-F238E27FC236}">
                <a16:creationId xmlns:a16="http://schemas.microsoft.com/office/drawing/2014/main" id="{0543C32E-72B9-C047-AA35-BBF2AF6E2F5D}"/>
              </a:ext>
            </a:extLst>
          </p:cNvPr>
          <p:cNvSpPr>
            <a:spLocks noGrp="1"/>
          </p:cNvSpPr>
          <p:nvPr>
            <p:ph type="subTitle" idx="1"/>
          </p:nvPr>
        </p:nvSpPr>
        <p:spPr/>
        <p:txBody>
          <a:bodyPr/>
          <a:lstStyle/>
          <a:p>
            <a:r>
              <a:rPr lang="en-US" dirty="0" err="1"/>
              <a:t>Profesor</a:t>
            </a:r>
            <a:endParaRPr lang="en-US" dirty="0"/>
          </a:p>
          <a:p>
            <a:r>
              <a:rPr lang="en-US" dirty="0"/>
              <a:t>Calin </a:t>
            </a:r>
            <a:r>
              <a:rPr lang="en-US" dirty="0" err="1"/>
              <a:t>daniela</a:t>
            </a:r>
            <a:endParaRPr lang="ro-RO" dirty="0"/>
          </a:p>
        </p:txBody>
      </p:sp>
    </p:spTree>
    <p:extLst>
      <p:ext uri="{BB962C8B-B14F-4D97-AF65-F5344CB8AC3E}">
        <p14:creationId xmlns:p14="http://schemas.microsoft.com/office/powerpoint/2010/main" val="2190683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1DC28862-25C1-B44D-903A-BF8395F56863}"/>
              </a:ext>
            </a:extLst>
          </p:cNvPr>
          <p:cNvSpPr>
            <a:spLocks noGrp="1"/>
          </p:cNvSpPr>
          <p:nvPr>
            <p:ph type="title"/>
          </p:nvPr>
        </p:nvSpPr>
        <p:spPr/>
        <p:txBody>
          <a:bodyPr/>
          <a:lstStyle/>
          <a:p>
            <a:r>
              <a:rPr lang="ro-RO"/>
              <a:t>Blondul CORAL</a:t>
            </a:r>
          </a:p>
        </p:txBody>
      </p:sp>
      <p:sp>
        <p:nvSpPr>
          <p:cNvPr id="3" name="Substituent conținut 2">
            <a:extLst>
              <a:ext uri="{FF2B5EF4-FFF2-40B4-BE49-F238E27FC236}">
                <a16:creationId xmlns:a16="http://schemas.microsoft.com/office/drawing/2014/main" id="{4FBE2BA6-D8D3-E34F-814F-B31F8239F76A}"/>
              </a:ext>
            </a:extLst>
          </p:cNvPr>
          <p:cNvSpPr>
            <a:spLocks noGrp="1"/>
          </p:cNvSpPr>
          <p:nvPr>
            <p:ph idx="1"/>
          </p:nvPr>
        </p:nvSpPr>
        <p:spPr>
          <a:xfrm>
            <a:off x="685801" y="1732359"/>
            <a:ext cx="10131425" cy="1456267"/>
          </a:xfrm>
        </p:spPr>
        <p:txBody>
          <a:bodyPr>
            <a:normAutofit lnSpcReduction="10000"/>
          </a:bodyPr>
          <a:lstStyle/>
          <a:p>
            <a:pPr marL="0" indent="0">
              <a:buNone/>
            </a:pPr>
            <a:r>
              <a:rPr lang="ro-RO"/>
              <a:t>
Asa cum deja a prevazut Pantone, nuantele de coral vor deveni una dintre cele mai populare culori care vor fi purtate si vor fi folosite mai des in 2020 . Culoarea coralului este destul de luminoasa, de aceea, veti putea sa o diluati asa cum doriti. Nu uitati insa ca o astfel de colorare se va potrivi ideal posesoarelor unui par deschis, decat celor cu parul inchis la culoare, care vor trebui sa si-l decoloreze.</a:t>
            </a:r>
          </a:p>
        </p:txBody>
      </p:sp>
      <p:pic>
        <p:nvPicPr>
          <p:cNvPr id="4" name="Imagine 4">
            <a:extLst>
              <a:ext uri="{FF2B5EF4-FFF2-40B4-BE49-F238E27FC236}">
                <a16:creationId xmlns:a16="http://schemas.microsoft.com/office/drawing/2014/main" id="{E5828F64-8B3B-2344-B57F-3F089D3DDBAA}"/>
              </a:ext>
            </a:extLst>
          </p:cNvPr>
          <p:cNvPicPr>
            <a:picLocks noChangeAspect="1"/>
          </p:cNvPicPr>
          <p:nvPr/>
        </p:nvPicPr>
        <p:blipFill>
          <a:blip r:embed="rId2"/>
          <a:stretch>
            <a:fillRect/>
          </a:stretch>
        </p:blipFill>
        <p:spPr>
          <a:xfrm>
            <a:off x="1501677" y="3349361"/>
            <a:ext cx="2404764" cy="3206352"/>
          </a:xfrm>
          <a:prstGeom prst="rect">
            <a:avLst/>
          </a:prstGeom>
        </p:spPr>
      </p:pic>
    </p:spTree>
    <p:extLst>
      <p:ext uri="{BB962C8B-B14F-4D97-AF65-F5344CB8AC3E}">
        <p14:creationId xmlns:p14="http://schemas.microsoft.com/office/powerpoint/2010/main" val="18808278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FB6C1205-7D57-2E4A-8F6E-75645DD98E99}"/>
              </a:ext>
            </a:extLst>
          </p:cNvPr>
          <p:cNvSpPr>
            <a:spLocks noGrp="1"/>
          </p:cNvSpPr>
          <p:nvPr>
            <p:ph type="title"/>
          </p:nvPr>
        </p:nvSpPr>
        <p:spPr/>
        <p:txBody>
          <a:bodyPr/>
          <a:lstStyle/>
          <a:p>
            <a:r>
              <a:rPr lang="ro-RO"/>
              <a:t>CULORI DE PAR LA MODA IN 2020 PENTRU PAR INCHIS LA CULOARE</a:t>
            </a:r>
          </a:p>
        </p:txBody>
      </p:sp>
      <p:sp>
        <p:nvSpPr>
          <p:cNvPr id="3" name="Substituent conținut 2">
            <a:extLst>
              <a:ext uri="{FF2B5EF4-FFF2-40B4-BE49-F238E27FC236}">
                <a16:creationId xmlns:a16="http://schemas.microsoft.com/office/drawing/2014/main" id="{57FF9389-ED42-B14A-848A-273B8E270739}"/>
              </a:ext>
            </a:extLst>
          </p:cNvPr>
          <p:cNvSpPr>
            <a:spLocks noGrp="1"/>
          </p:cNvSpPr>
          <p:nvPr>
            <p:ph idx="1"/>
          </p:nvPr>
        </p:nvSpPr>
        <p:spPr/>
        <p:txBody>
          <a:bodyPr>
            <a:normAutofit/>
          </a:bodyPr>
          <a:lstStyle/>
          <a:p>
            <a:pPr marL="0" indent="0">
              <a:buNone/>
            </a:pPr>
            <a:r>
              <a:rPr lang="ro-RO"/>
              <a:t>
Daca ati visat mult timp sa incercati o paleta de culori intensa sau sa va revigorati parul inchis la culoare, tendintele sezonului 2020 sunt pentru dvs. Genul feminin. Si aici le voI enumera pe cele mai solicitate. 
•	Visina închis </a:t>
            </a:r>
          </a:p>
          <a:p>
            <a:pPr marL="0" indent="0">
              <a:buNone/>
            </a:pPr>
            <a:r>
              <a:rPr lang="ro-RO"/>
              <a:t>
•	Scortisoara inchisa</a:t>
            </a:r>
          </a:p>
          <a:p>
            <a:pPr marL="0" indent="0">
              <a:buNone/>
            </a:pPr>
            <a:r>
              <a:rPr lang="ro-RO"/>
              <a:t>
•	Castaniu
•	Negru-albastru inchis</a:t>
            </a:r>
          </a:p>
          <a:p>
            <a:pPr marL="0" indent="0">
              <a:buNone/>
            </a:pPr>
            <a:endParaRPr lang="ro-RO"/>
          </a:p>
        </p:txBody>
      </p:sp>
    </p:spTree>
    <p:extLst>
      <p:ext uri="{BB962C8B-B14F-4D97-AF65-F5344CB8AC3E}">
        <p14:creationId xmlns:p14="http://schemas.microsoft.com/office/powerpoint/2010/main" val="3719882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CBA68352-2A55-CA43-95DE-434FC67F5856}"/>
              </a:ext>
            </a:extLst>
          </p:cNvPr>
          <p:cNvSpPr>
            <a:spLocks noGrp="1"/>
          </p:cNvSpPr>
          <p:nvPr>
            <p:ph type="title"/>
          </p:nvPr>
        </p:nvSpPr>
        <p:spPr/>
        <p:txBody>
          <a:bodyPr/>
          <a:lstStyle/>
          <a:p>
            <a:r>
              <a:rPr lang="ro-RO"/>
              <a:t>Scorțișoară </a:t>
            </a:r>
          </a:p>
        </p:txBody>
      </p:sp>
      <p:sp>
        <p:nvSpPr>
          <p:cNvPr id="3" name="Substituent conținut 2">
            <a:extLst>
              <a:ext uri="{FF2B5EF4-FFF2-40B4-BE49-F238E27FC236}">
                <a16:creationId xmlns:a16="http://schemas.microsoft.com/office/drawing/2014/main" id="{A9727F3B-BA1A-6E44-B060-EE9039F689D1}"/>
              </a:ext>
            </a:extLst>
          </p:cNvPr>
          <p:cNvSpPr>
            <a:spLocks noGrp="1"/>
          </p:cNvSpPr>
          <p:nvPr>
            <p:ph idx="1"/>
          </p:nvPr>
        </p:nvSpPr>
        <p:spPr>
          <a:xfrm>
            <a:off x="685802" y="1776282"/>
            <a:ext cx="9297590" cy="1295532"/>
          </a:xfrm>
        </p:spPr>
        <p:txBody>
          <a:bodyPr>
            <a:normAutofit fontScale="85000" lnSpcReduction="10000"/>
          </a:bodyPr>
          <a:lstStyle/>
          <a:p>
            <a:pPr marL="0" indent="0">
              <a:buNone/>
            </a:pPr>
            <a:endParaRPr lang="ro-RO"/>
          </a:p>
          <a:p>
            <a:pPr marL="0" indent="0">
              <a:buNone/>
            </a:pPr>
            <a:r>
              <a:rPr lang="ro-RO"/>
              <a:t>
Tendinta sezonului poate fi numita scortisoara. Este o nuanta calda, romantica si foarte moale. La soare, parul straluceste cu nuante de ciocolata de lapte, cupru picant si aur stralucitor.</a:t>
            </a:r>
          </a:p>
          <a:p>
            <a:endParaRPr lang="ro-RO"/>
          </a:p>
        </p:txBody>
      </p:sp>
      <p:pic>
        <p:nvPicPr>
          <p:cNvPr id="4" name="Imagine 4">
            <a:extLst>
              <a:ext uri="{FF2B5EF4-FFF2-40B4-BE49-F238E27FC236}">
                <a16:creationId xmlns:a16="http://schemas.microsoft.com/office/drawing/2014/main" id="{F734D664-D3BC-804B-953F-E44EB414209E}"/>
              </a:ext>
            </a:extLst>
          </p:cNvPr>
          <p:cNvPicPr>
            <a:picLocks noChangeAspect="1"/>
          </p:cNvPicPr>
          <p:nvPr/>
        </p:nvPicPr>
        <p:blipFill>
          <a:blip r:embed="rId2"/>
          <a:stretch>
            <a:fillRect/>
          </a:stretch>
        </p:blipFill>
        <p:spPr>
          <a:xfrm>
            <a:off x="685801" y="3095495"/>
            <a:ext cx="4613110" cy="3414308"/>
          </a:xfrm>
          <a:prstGeom prst="rect">
            <a:avLst/>
          </a:prstGeom>
        </p:spPr>
      </p:pic>
    </p:spTree>
    <p:extLst>
      <p:ext uri="{BB962C8B-B14F-4D97-AF65-F5344CB8AC3E}">
        <p14:creationId xmlns:p14="http://schemas.microsoft.com/office/powerpoint/2010/main" val="19697567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4452635-7C71-B146-A734-3F25FE24F3BD}"/>
              </a:ext>
            </a:extLst>
          </p:cNvPr>
          <p:cNvSpPr>
            <a:spLocks noGrp="1"/>
          </p:cNvSpPr>
          <p:nvPr>
            <p:ph type="title"/>
          </p:nvPr>
        </p:nvSpPr>
        <p:spPr>
          <a:xfrm>
            <a:off x="757238" y="431007"/>
            <a:ext cx="10131425" cy="1456267"/>
          </a:xfrm>
        </p:spPr>
        <p:txBody>
          <a:bodyPr/>
          <a:lstStyle/>
          <a:p>
            <a:r>
              <a:rPr lang="ro-RO"/>
              <a:t>BRUNET INTENS</a:t>
            </a:r>
          </a:p>
        </p:txBody>
      </p:sp>
      <p:sp>
        <p:nvSpPr>
          <p:cNvPr id="3" name="Substituent conținut 2">
            <a:extLst>
              <a:ext uri="{FF2B5EF4-FFF2-40B4-BE49-F238E27FC236}">
                <a16:creationId xmlns:a16="http://schemas.microsoft.com/office/drawing/2014/main" id="{99B8A136-14C5-4F49-BE41-DCA569C64FB7}"/>
              </a:ext>
            </a:extLst>
          </p:cNvPr>
          <p:cNvSpPr>
            <a:spLocks noGrp="1"/>
          </p:cNvSpPr>
          <p:nvPr>
            <p:ph idx="1"/>
          </p:nvPr>
        </p:nvSpPr>
        <p:spPr>
          <a:xfrm>
            <a:off x="865188" y="1887274"/>
            <a:ext cx="9636125" cy="1934631"/>
          </a:xfrm>
        </p:spPr>
        <p:txBody>
          <a:bodyPr>
            <a:normAutofit/>
          </a:bodyPr>
          <a:lstStyle/>
          <a:p>
            <a:pPr marL="0" indent="0">
              <a:buNone/>
            </a:pPr>
            <a:r>
              <a:rPr lang="ro-RO"/>
              <a:t>
Fetele cu parul negru in 2020 pot incerca cu siguranta tehnica ombre caramel. Alegeti nu rosu, si nu culoarea cuprului la capetele de par, ci o nuanta mai naturala. Combinatia dintre brunet si maro inchis va arata elegant, frumos si luxos.
</a:t>
            </a:r>
          </a:p>
          <a:p>
            <a:pPr marL="0" indent="0">
              <a:buNone/>
            </a:pPr>
            <a:r>
              <a:rPr lang="ro-RO"/>
              <a:t>
</a:t>
            </a:r>
          </a:p>
        </p:txBody>
      </p:sp>
      <p:pic>
        <p:nvPicPr>
          <p:cNvPr id="4" name="Imagine 4">
            <a:extLst>
              <a:ext uri="{FF2B5EF4-FFF2-40B4-BE49-F238E27FC236}">
                <a16:creationId xmlns:a16="http://schemas.microsoft.com/office/drawing/2014/main" id="{1D3206FF-2CBF-A948-9DF6-3FDD45023E7C}"/>
              </a:ext>
            </a:extLst>
          </p:cNvPr>
          <p:cNvPicPr>
            <a:picLocks noChangeAspect="1"/>
          </p:cNvPicPr>
          <p:nvPr/>
        </p:nvPicPr>
        <p:blipFill>
          <a:blip r:embed="rId2"/>
          <a:stretch>
            <a:fillRect/>
          </a:stretch>
        </p:blipFill>
        <p:spPr>
          <a:xfrm>
            <a:off x="865188" y="3429000"/>
            <a:ext cx="1975525" cy="2790429"/>
          </a:xfrm>
          <a:prstGeom prst="rect">
            <a:avLst/>
          </a:prstGeom>
        </p:spPr>
      </p:pic>
    </p:spTree>
    <p:extLst>
      <p:ext uri="{BB962C8B-B14F-4D97-AF65-F5344CB8AC3E}">
        <p14:creationId xmlns:p14="http://schemas.microsoft.com/office/powerpoint/2010/main" val="33942623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B061EBF-BAA4-D343-8ECC-CD3536EB7B4D}"/>
              </a:ext>
            </a:extLst>
          </p:cNvPr>
          <p:cNvSpPr>
            <a:spLocks noGrp="1"/>
          </p:cNvSpPr>
          <p:nvPr>
            <p:ph type="title"/>
          </p:nvPr>
        </p:nvSpPr>
        <p:spPr/>
        <p:txBody>
          <a:bodyPr/>
          <a:lstStyle/>
          <a:p>
            <a:r>
              <a:rPr lang="ro-RO"/>
              <a:t>NeGRU CU NUANTA DE ALBASTRU INCHIS</a:t>
            </a:r>
          </a:p>
        </p:txBody>
      </p:sp>
      <p:sp>
        <p:nvSpPr>
          <p:cNvPr id="3" name="Substituent conținut 2">
            <a:extLst>
              <a:ext uri="{FF2B5EF4-FFF2-40B4-BE49-F238E27FC236}">
                <a16:creationId xmlns:a16="http://schemas.microsoft.com/office/drawing/2014/main" id="{A59CE7CB-5B21-4548-A83F-6C2556CA57E6}"/>
              </a:ext>
            </a:extLst>
          </p:cNvPr>
          <p:cNvSpPr>
            <a:spLocks noGrp="1"/>
          </p:cNvSpPr>
          <p:nvPr>
            <p:ph idx="1"/>
          </p:nvPr>
        </p:nvSpPr>
        <p:spPr>
          <a:xfrm>
            <a:off x="337543" y="1849174"/>
            <a:ext cx="10131425" cy="1579826"/>
          </a:xfrm>
        </p:spPr>
        <p:txBody>
          <a:bodyPr/>
          <a:lstStyle/>
          <a:p>
            <a:pPr marL="0" indent="0">
              <a:buNone/>
            </a:pPr>
            <a:r>
              <a:rPr lang="ro-RO"/>
              <a:t>
In 2020 , merita sa incercati combinatia de negru cu nuanta de albastru inchis, care este perfect pentru posesoarele unui ten luminos. Aceasta colorare este ideala pentru parul intunecat, pentru ca este destul de dificil sa obtineti un rezultat perfect pe parul deschis (veti avea nevoie de mai multe proceduri).</a:t>
            </a:r>
          </a:p>
        </p:txBody>
      </p:sp>
      <p:pic>
        <p:nvPicPr>
          <p:cNvPr id="4" name="Imagine 4">
            <a:extLst>
              <a:ext uri="{FF2B5EF4-FFF2-40B4-BE49-F238E27FC236}">
                <a16:creationId xmlns:a16="http://schemas.microsoft.com/office/drawing/2014/main" id="{02C9E20A-7273-DE41-BBC3-524C1308342B}"/>
              </a:ext>
            </a:extLst>
          </p:cNvPr>
          <p:cNvPicPr>
            <a:picLocks noChangeAspect="1"/>
          </p:cNvPicPr>
          <p:nvPr/>
        </p:nvPicPr>
        <p:blipFill>
          <a:blip r:embed="rId2"/>
          <a:stretch>
            <a:fillRect/>
          </a:stretch>
        </p:blipFill>
        <p:spPr>
          <a:xfrm>
            <a:off x="892969" y="3429000"/>
            <a:ext cx="3089672" cy="3089672"/>
          </a:xfrm>
          <a:prstGeom prst="rect">
            <a:avLst/>
          </a:prstGeom>
        </p:spPr>
      </p:pic>
    </p:spTree>
    <p:extLst>
      <p:ext uri="{BB962C8B-B14F-4D97-AF65-F5344CB8AC3E}">
        <p14:creationId xmlns:p14="http://schemas.microsoft.com/office/powerpoint/2010/main" val="31572996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DCA638E-6652-8C49-A2EA-6A5D823D870C}"/>
              </a:ext>
            </a:extLst>
          </p:cNvPr>
          <p:cNvSpPr>
            <a:spLocks noGrp="1"/>
          </p:cNvSpPr>
          <p:nvPr>
            <p:ph type="title"/>
          </p:nvPr>
        </p:nvSpPr>
        <p:spPr/>
        <p:txBody>
          <a:bodyPr/>
          <a:lstStyle/>
          <a:p>
            <a:r>
              <a:rPr lang="ro-RO"/>
              <a:t>Castaniu </a:t>
            </a:r>
          </a:p>
        </p:txBody>
      </p:sp>
      <p:sp>
        <p:nvSpPr>
          <p:cNvPr id="3" name="Substituent conținut 2">
            <a:extLst>
              <a:ext uri="{FF2B5EF4-FFF2-40B4-BE49-F238E27FC236}">
                <a16:creationId xmlns:a16="http://schemas.microsoft.com/office/drawing/2014/main" id="{36CC1F8F-7D37-AA47-A54B-02F96B4387DE}"/>
              </a:ext>
            </a:extLst>
          </p:cNvPr>
          <p:cNvSpPr>
            <a:spLocks noGrp="1"/>
          </p:cNvSpPr>
          <p:nvPr>
            <p:ph idx="1"/>
          </p:nvPr>
        </p:nvSpPr>
        <p:spPr>
          <a:xfrm>
            <a:off x="685801" y="1838457"/>
            <a:ext cx="10131425" cy="1286933"/>
          </a:xfrm>
        </p:spPr>
        <p:txBody>
          <a:bodyPr/>
          <a:lstStyle/>
          <a:p>
            <a:r>
              <a:rPr lang="ro-RO"/>
              <a:t>Culoarea castanului are multe variatii. Cele mai populare sunt nuantele de cafea, ciocolata si nuci. Sunt nuante universale care arata cel mai bine cu diferite tehnici de vopsire. Combinati si experimentati!</a:t>
            </a:r>
          </a:p>
        </p:txBody>
      </p:sp>
      <p:pic>
        <p:nvPicPr>
          <p:cNvPr id="4" name="Imagine 4">
            <a:extLst>
              <a:ext uri="{FF2B5EF4-FFF2-40B4-BE49-F238E27FC236}">
                <a16:creationId xmlns:a16="http://schemas.microsoft.com/office/drawing/2014/main" id="{374B385A-1437-584B-881F-C5E06D15C227}"/>
              </a:ext>
            </a:extLst>
          </p:cNvPr>
          <p:cNvPicPr>
            <a:picLocks noChangeAspect="1"/>
          </p:cNvPicPr>
          <p:nvPr/>
        </p:nvPicPr>
        <p:blipFill>
          <a:blip r:embed="rId2"/>
          <a:stretch>
            <a:fillRect/>
          </a:stretch>
        </p:blipFill>
        <p:spPr>
          <a:xfrm>
            <a:off x="821532" y="2855657"/>
            <a:ext cx="1598003" cy="3901008"/>
          </a:xfrm>
          <a:prstGeom prst="rect">
            <a:avLst/>
          </a:prstGeom>
        </p:spPr>
      </p:pic>
    </p:spTree>
    <p:extLst>
      <p:ext uri="{BB962C8B-B14F-4D97-AF65-F5344CB8AC3E}">
        <p14:creationId xmlns:p14="http://schemas.microsoft.com/office/powerpoint/2010/main" val="10977308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702F940-0970-2A4D-89FA-75607376BAB6}"/>
              </a:ext>
            </a:extLst>
          </p:cNvPr>
          <p:cNvSpPr>
            <a:spLocks noGrp="1"/>
          </p:cNvSpPr>
          <p:nvPr>
            <p:ph type="title"/>
          </p:nvPr>
        </p:nvSpPr>
        <p:spPr>
          <a:xfrm>
            <a:off x="875109" y="788194"/>
            <a:ext cx="7125891" cy="3390900"/>
          </a:xfrm>
        </p:spPr>
        <p:txBody>
          <a:bodyPr/>
          <a:lstStyle/>
          <a:p>
            <a:r>
              <a:rPr lang="ro-RO"/>
              <a:t>Acestea sunt nuantele anului 2020 ❤️</a:t>
            </a:r>
          </a:p>
        </p:txBody>
      </p:sp>
      <p:sp>
        <p:nvSpPr>
          <p:cNvPr id="3" name="Substituent conținut 2">
            <a:extLst>
              <a:ext uri="{FF2B5EF4-FFF2-40B4-BE49-F238E27FC236}">
                <a16:creationId xmlns:a16="http://schemas.microsoft.com/office/drawing/2014/main" id="{1D34CC9F-F684-1C43-90CB-BF716AE51203}"/>
              </a:ext>
            </a:extLst>
          </p:cNvPr>
          <p:cNvSpPr>
            <a:spLocks noGrp="1"/>
          </p:cNvSpPr>
          <p:nvPr>
            <p:ph idx="1"/>
          </p:nvPr>
        </p:nvSpPr>
        <p:spPr>
          <a:xfrm>
            <a:off x="497482" y="7296282"/>
            <a:ext cx="10131425" cy="3649133"/>
          </a:xfrm>
        </p:spPr>
        <p:txBody>
          <a:bodyPr/>
          <a:lstStyle/>
          <a:p>
            <a:pPr marL="0" indent="0">
              <a:buNone/>
            </a:pPr>
            <a:endParaRPr lang="ro-RO"/>
          </a:p>
        </p:txBody>
      </p:sp>
    </p:spTree>
    <p:extLst>
      <p:ext uri="{BB962C8B-B14F-4D97-AF65-F5344CB8AC3E}">
        <p14:creationId xmlns:p14="http://schemas.microsoft.com/office/powerpoint/2010/main" val="32637801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9B1B752F-7F7F-3F46-9EAE-2DB2531A480C}"/>
              </a:ext>
            </a:extLst>
          </p:cNvPr>
          <p:cNvSpPr>
            <a:spLocks noGrp="1"/>
          </p:cNvSpPr>
          <p:nvPr>
            <p:ph type="title"/>
          </p:nvPr>
        </p:nvSpPr>
        <p:spPr/>
        <p:txBody>
          <a:bodyPr/>
          <a:lstStyle/>
          <a:p>
            <a:r>
              <a:rPr lang="ro-RO" b="1" i="0" cap="all">
                <a:solidFill>
                  <a:srgbClr val="CDD2D9"/>
                </a:solidFill>
                <a:effectLst/>
                <a:latin typeface="Abril Fatface"/>
              </a:rPr>
              <a:t>CE CULORI DE PAR SE POARTA IN 2020</a:t>
            </a:r>
            <a:r>
              <a:rPr lang="ro-RO" b="0" i="0" cap="all">
                <a:solidFill>
                  <a:srgbClr val="CDD2D9"/>
                </a:solidFill>
                <a:effectLst/>
                <a:latin typeface="Abril Fatface"/>
              </a:rPr>
              <a:t>.</a:t>
            </a:r>
            <a:br>
              <a:rPr lang="ro-RO" b="0" i="0" cap="all">
                <a:solidFill>
                  <a:srgbClr val="CDD2D9"/>
                </a:solidFill>
                <a:effectLst/>
                <a:latin typeface="Abril Fatface"/>
              </a:rPr>
            </a:br>
            <a:endParaRPr lang="ro-RO"/>
          </a:p>
        </p:txBody>
      </p:sp>
      <p:sp>
        <p:nvSpPr>
          <p:cNvPr id="3" name="Substituent conținut 2">
            <a:extLst>
              <a:ext uri="{FF2B5EF4-FFF2-40B4-BE49-F238E27FC236}">
                <a16:creationId xmlns:a16="http://schemas.microsoft.com/office/drawing/2014/main" id="{CEABDB68-8FA5-AE4F-B462-1EBABA9A5020}"/>
              </a:ext>
            </a:extLst>
          </p:cNvPr>
          <p:cNvSpPr>
            <a:spLocks noGrp="1"/>
          </p:cNvSpPr>
          <p:nvPr>
            <p:ph idx="1"/>
          </p:nvPr>
        </p:nvSpPr>
        <p:spPr>
          <a:xfrm>
            <a:off x="685801" y="1535906"/>
            <a:ext cx="10131425" cy="1893094"/>
          </a:xfrm>
        </p:spPr>
        <p:txBody>
          <a:bodyPr/>
          <a:lstStyle/>
          <a:p>
            <a:r>
              <a:rPr lang="ro-RO"/>
              <a:t>Fiecare femeie stie ca schimbarea coafurilor, a culorii parului sau a aranjarii schimba radical imaginea. Dar, pentru ca noua imagine sa fie in concordanta cu tendintele actuale, este important sa stim ce culori de par vor fi la moda in 2020 si ce tehnici vor fi mai des utilizate.</a:t>
            </a:r>
          </a:p>
        </p:txBody>
      </p:sp>
      <p:pic>
        <p:nvPicPr>
          <p:cNvPr id="4" name="Imagine 4">
            <a:extLst>
              <a:ext uri="{FF2B5EF4-FFF2-40B4-BE49-F238E27FC236}">
                <a16:creationId xmlns:a16="http://schemas.microsoft.com/office/drawing/2014/main" id="{6E2038C3-A52D-EF4E-9D86-AA130C842B84}"/>
              </a:ext>
            </a:extLst>
          </p:cNvPr>
          <p:cNvPicPr>
            <a:picLocks noChangeAspect="1"/>
          </p:cNvPicPr>
          <p:nvPr/>
        </p:nvPicPr>
        <p:blipFill>
          <a:blip r:embed="rId2"/>
          <a:stretch>
            <a:fillRect/>
          </a:stretch>
        </p:blipFill>
        <p:spPr>
          <a:xfrm rot="10800000" flipV="1">
            <a:off x="685797" y="3429000"/>
            <a:ext cx="5410199" cy="2819400"/>
          </a:xfrm>
          <a:prstGeom prst="rect">
            <a:avLst/>
          </a:prstGeom>
        </p:spPr>
      </p:pic>
    </p:spTree>
    <p:extLst>
      <p:ext uri="{BB962C8B-B14F-4D97-AF65-F5344CB8AC3E}">
        <p14:creationId xmlns:p14="http://schemas.microsoft.com/office/powerpoint/2010/main" val="2524189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a:extLst>
              <a:ext uri="{FF2B5EF4-FFF2-40B4-BE49-F238E27FC236}">
                <a16:creationId xmlns:a16="http://schemas.microsoft.com/office/drawing/2014/main" id="{E1E3CF8C-D693-0D40-993A-F1C33E6BEE35}"/>
              </a:ext>
            </a:extLst>
          </p:cNvPr>
          <p:cNvSpPr>
            <a:spLocks noGrp="1"/>
          </p:cNvSpPr>
          <p:nvPr>
            <p:ph type="body" sz="half" idx="4294967295"/>
          </p:nvPr>
        </p:nvSpPr>
        <p:spPr>
          <a:xfrm>
            <a:off x="428625" y="-696516"/>
            <a:ext cx="11519297" cy="4250532"/>
          </a:xfrm>
        </p:spPr>
        <p:txBody>
          <a:bodyPr>
            <a:normAutofit/>
          </a:bodyPr>
          <a:lstStyle/>
          <a:p>
            <a:r>
              <a:rPr lang="ro-RO"/>
              <a:t>Acordati atentie celor mai moderne culori si tehnici de vopsire, care adauga accente noi in fiecare sezon.Moda pentru naturaletea imaginii nu isi pierde pozitia de lider in 2020 .Nuantele la moda raman a fi cele mai aproape posibil de culoarea naturala.
Cu cat mai multe nuante de par sunt prezente, cu atat e mai bine. Acestea ar trebui sa se completeze armonios reciproc si sa difere usor. Cei din jur nu trebuie sa observe contrastele bruste din par, ci doar un joc subtil, de parca razele soarelui au ramas pe suvitele de par.</a:t>
            </a:r>
          </a:p>
        </p:txBody>
      </p:sp>
      <p:pic>
        <p:nvPicPr>
          <p:cNvPr id="4" name="Imagine 4">
            <a:extLst>
              <a:ext uri="{FF2B5EF4-FFF2-40B4-BE49-F238E27FC236}">
                <a16:creationId xmlns:a16="http://schemas.microsoft.com/office/drawing/2014/main" id="{4BCFE2FC-EFAA-634B-9CB0-304157433689}"/>
              </a:ext>
            </a:extLst>
          </p:cNvPr>
          <p:cNvPicPr>
            <a:picLocks noChangeAspect="1"/>
          </p:cNvPicPr>
          <p:nvPr/>
        </p:nvPicPr>
        <p:blipFill>
          <a:blip r:embed="rId2"/>
          <a:stretch>
            <a:fillRect/>
          </a:stretch>
        </p:blipFill>
        <p:spPr>
          <a:xfrm>
            <a:off x="4857749" y="2589610"/>
            <a:ext cx="6822281" cy="4055666"/>
          </a:xfrm>
          <a:prstGeom prst="rect">
            <a:avLst/>
          </a:prstGeom>
        </p:spPr>
      </p:pic>
    </p:spTree>
    <p:extLst>
      <p:ext uri="{BB962C8B-B14F-4D97-AF65-F5344CB8AC3E}">
        <p14:creationId xmlns:p14="http://schemas.microsoft.com/office/powerpoint/2010/main" val="107482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2830E45B-F58C-D34B-972C-1DDFCC9B416F}"/>
              </a:ext>
            </a:extLst>
          </p:cNvPr>
          <p:cNvSpPr>
            <a:spLocks noGrp="1"/>
          </p:cNvSpPr>
          <p:nvPr>
            <p:ph type="title"/>
          </p:nvPr>
        </p:nvSpPr>
        <p:spPr/>
        <p:txBody>
          <a:bodyPr/>
          <a:lstStyle/>
          <a:p>
            <a:r>
              <a:rPr lang="ro-RO"/>
              <a:t>NUANTE DE BLOND</a:t>
            </a:r>
          </a:p>
        </p:txBody>
      </p:sp>
      <p:sp>
        <p:nvSpPr>
          <p:cNvPr id="3" name="Substituent conținut 2">
            <a:extLst>
              <a:ext uri="{FF2B5EF4-FFF2-40B4-BE49-F238E27FC236}">
                <a16:creationId xmlns:a16="http://schemas.microsoft.com/office/drawing/2014/main" id="{C9792FB1-AE8D-8842-A212-146E0862175F}"/>
              </a:ext>
            </a:extLst>
          </p:cNvPr>
          <p:cNvSpPr>
            <a:spLocks noGrp="1"/>
          </p:cNvSpPr>
          <p:nvPr>
            <p:ph idx="1"/>
          </p:nvPr>
        </p:nvSpPr>
        <p:spPr>
          <a:xfrm>
            <a:off x="542926" y="1696641"/>
            <a:ext cx="10131425" cy="2165747"/>
          </a:xfrm>
        </p:spPr>
        <p:txBody>
          <a:bodyPr/>
          <a:lstStyle/>
          <a:p>
            <a:r>
              <a:rPr lang="ro-RO"/>
              <a:t>In 2020 , blondele au la dispozitie o mare varietate de optiuni de vopsire a parului: blond-capsuna, nuante de crem, pulbere de piersic sunt cele mai actuale. Coloristii noteaza ca in acest an nuantele de galben si griul subtil de pe par este interzis.</a:t>
            </a:r>
          </a:p>
        </p:txBody>
      </p:sp>
      <p:pic>
        <p:nvPicPr>
          <p:cNvPr id="4" name="Imagine 4">
            <a:extLst>
              <a:ext uri="{FF2B5EF4-FFF2-40B4-BE49-F238E27FC236}">
                <a16:creationId xmlns:a16="http://schemas.microsoft.com/office/drawing/2014/main" id="{AA07C6BA-B9F0-AA40-BEA0-72B26D374621}"/>
              </a:ext>
            </a:extLst>
          </p:cNvPr>
          <p:cNvPicPr>
            <a:picLocks noChangeAspect="1"/>
          </p:cNvPicPr>
          <p:nvPr/>
        </p:nvPicPr>
        <p:blipFill>
          <a:blip r:embed="rId2"/>
          <a:stretch>
            <a:fillRect/>
          </a:stretch>
        </p:blipFill>
        <p:spPr>
          <a:xfrm>
            <a:off x="1017983" y="3501744"/>
            <a:ext cx="2316295" cy="2895369"/>
          </a:xfrm>
          <a:prstGeom prst="rect">
            <a:avLst/>
          </a:prstGeom>
        </p:spPr>
      </p:pic>
      <p:pic>
        <p:nvPicPr>
          <p:cNvPr id="5" name="Imagine 5">
            <a:extLst>
              <a:ext uri="{FF2B5EF4-FFF2-40B4-BE49-F238E27FC236}">
                <a16:creationId xmlns:a16="http://schemas.microsoft.com/office/drawing/2014/main" id="{4EB0C521-040E-8F40-8A7D-48E156CA14EB}"/>
              </a:ext>
            </a:extLst>
          </p:cNvPr>
          <p:cNvPicPr>
            <a:picLocks noChangeAspect="1"/>
          </p:cNvPicPr>
          <p:nvPr/>
        </p:nvPicPr>
        <p:blipFill>
          <a:blip r:embed="rId3"/>
          <a:stretch>
            <a:fillRect/>
          </a:stretch>
        </p:blipFill>
        <p:spPr>
          <a:xfrm>
            <a:off x="4973224" y="3625568"/>
            <a:ext cx="2638309" cy="2638309"/>
          </a:xfrm>
          <a:prstGeom prst="rect">
            <a:avLst/>
          </a:prstGeom>
        </p:spPr>
      </p:pic>
      <p:pic>
        <p:nvPicPr>
          <p:cNvPr id="6" name="Imagine 6">
            <a:extLst>
              <a:ext uri="{FF2B5EF4-FFF2-40B4-BE49-F238E27FC236}">
                <a16:creationId xmlns:a16="http://schemas.microsoft.com/office/drawing/2014/main" id="{5B69D19A-2DB0-7B47-97CF-533F631BD954}"/>
              </a:ext>
            </a:extLst>
          </p:cNvPr>
          <p:cNvPicPr>
            <a:picLocks noChangeAspect="1"/>
          </p:cNvPicPr>
          <p:nvPr/>
        </p:nvPicPr>
        <p:blipFill>
          <a:blip r:embed="rId4"/>
          <a:stretch>
            <a:fillRect/>
          </a:stretch>
        </p:blipFill>
        <p:spPr>
          <a:xfrm>
            <a:off x="8948469" y="3429000"/>
            <a:ext cx="2171527" cy="2895369"/>
          </a:xfrm>
          <a:prstGeom prst="rect">
            <a:avLst/>
          </a:prstGeom>
        </p:spPr>
      </p:pic>
    </p:spTree>
    <p:extLst>
      <p:ext uri="{BB962C8B-B14F-4D97-AF65-F5344CB8AC3E}">
        <p14:creationId xmlns:p14="http://schemas.microsoft.com/office/powerpoint/2010/main" val="4231934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C2FCBCF-E0FC-2947-BD9E-156BE1E01C52}"/>
              </a:ext>
            </a:extLst>
          </p:cNvPr>
          <p:cNvSpPr>
            <a:spLocks noGrp="1"/>
          </p:cNvSpPr>
          <p:nvPr>
            <p:ph type="title"/>
          </p:nvPr>
        </p:nvSpPr>
        <p:spPr/>
        <p:txBody>
          <a:bodyPr>
            <a:normAutofit/>
          </a:bodyPr>
          <a:lstStyle/>
          <a:p>
            <a:r>
              <a:rPr lang="ro-RO"/>
              <a:t>BLOND CREMOS</a:t>
            </a:r>
          </a:p>
        </p:txBody>
      </p:sp>
      <p:sp>
        <p:nvSpPr>
          <p:cNvPr id="3" name="Substituent conținut 2">
            <a:extLst>
              <a:ext uri="{FF2B5EF4-FFF2-40B4-BE49-F238E27FC236}">
                <a16:creationId xmlns:a16="http://schemas.microsoft.com/office/drawing/2014/main" id="{52863BD2-8549-D34D-A5C1-23FBFC1C5474}"/>
              </a:ext>
            </a:extLst>
          </p:cNvPr>
          <p:cNvSpPr>
            <a:spLocks noGrp="1"/>
          </p:cNvSpPr>
          <p:nvPr>
            <p:ph idx="1"/>
          </p:nvPr>
        </p:nvSpPr>
        <p:spPr>
          <a:xfrm>
            <a:off x="685801" y="1928813"/>
            <a:ext cx="10131425" cy="1290638"/>
          </a:xfrm>
        </p:spPr>
        <p:txBody>
          <a:bodyPr>
            <a:normAutofit lnSpcReduction="10000"/>
          </a:bodyPr>
          <a:lstStyle/>
          <a:p>
            <a:pPr marL="0" indent="0">
              <a:buNone/>
            </a:pPr>
            <a:r>
              <a:rPr lang="ro-RO"/>
              <a:t>
Una dintre cele mai relevante nuante ale acestui sezon, care continua moda pentru frumusetea naturala. Aceasta va reimprospata un ten luminos si va lumina unul inchis la culoare si este potrivita pentru firul gros si subtire.</a:t>
            </a:r>
          </a:p>
        </p:txBody>
      </p:sp>
      <p:pic>
        <p:nvPicPr>
          <p:cNvPr id="4" name="Imagine 4">
            <a:extLst>
              <a:ext uri="{FF2B5EF4-FFF2-40B4-BE49-F238E27FC236}">
                <a16:creationId xmlns:a16="http://schemas.microsoft.com/office/drawing/2014/main" id="{8FA8F115-0842-7542-B24C-82B508009CEE}"/>
              </a:ext>
            </a:extLst>
          </p:cNvPr>
          <p:cNvPicPr>
            <a:picLocks noChangeAspect="1"/>
          </p:cNvPicPr>
          <p:nvPr/>
        </p:nvPicPr>
        <p:blipFill>
          <a:blip r:embed="rId2"/>
          <a:stretch>
            <a:fillRect/>
          </a:stretch>
        </p:blipFill>
        <p:spPr>
          <a:xfrm>
            <a:off x="685801" y="3638550"/>
            <a:ext cx="2833687" cy="2833687"/>
          </a:xfrm>
          <a:prstGeom prst="rect">
            <a:avLst/>
          </a:prstGeom>
        </p:spPr>
      </p:pic>
      <p:pic>
        <p:nvPicPr>
          <p:cNvPr id="5" name="Imagine 5">
            <a:extLst>
              <a:ext uri="{FF2B5EF4-FFF2-40B4-BE49-F238E27FC236}">
                <a16:creationId xmlns:a16="http://schemas.microsoft.com/office/drawing/2014/main" id="{5F4F3EA5-9079-4F44-9F2E-27E80B86B051}"/>
              </a:ext>
            </a:extLst>
          </p:cNvPr>
          <p:cNvPicPr>
            <a:picLocks noChangeAspect="1"/>
          </p:cNvPicPr>
          <p:nvPr/>
        </p:nvPicPr>
        <p:blipFill>
          <a:blip r:embed="rId3"/>
          <a:stretch>
            <a:fillRect/>
          </a:stretch>
        </p:blipFill>
        <p:spPr>
          <a:xfrm>
            <a:off x="4661470" y="3477484"/>
            <a:ext cx="2180085" cy="3155817"/>
          </a:xfrm>
          <a:prstGeom prst="rect">
            <a:avLst/>
          </a:prstGeom>
        </p:spPr>
      </p:pic>
      <p:pic>
        <p:nvPicPr>
          <p:cNvPr id="6" name="Imagine 6">
            <a:extLst>
              <a:ext uri="{FF2B5EF4-FFF2-40B4-BE49-F238E27FC236}">
                <a16:creationId xmlns:a16="http://schemas.microsoft.com/office/drawing/2014/main" id="{8C200C0D-D1CF-E94A-A13C-D59C2576AD6B}"/>
              </a:ext>
            </a:extLst>
          </p:cNvPr>
          <p:cNvPicPr>
            <a:picLocks noChangeAspect="1"/>
          </p:cNvPicPr>
          <p:nvPr/>
        </p:nvPicPr>
        <p:blipFill>
          <a:blip r:embed="rId4"/>
          <a:stretch>
            <a:fillRect/>
          </a:stretch>
        </p:blipFill>
        <p:spPr>
          <a:xfrm>
            <a:off x="8233171" y="3515785"/>
            <a:ext cx="2541669" cy="3117515"/>
          </a:xfrm>
          <a:prstGeom prst="rect">
            <a:avLst/>
          </a:prstGeom>
        </p:spPr>
      </p:pic>
    </p:spTree>
    <p:extLst>
      <p:ext uri="{BB962C8B-B14F-4D97-AF65-F5344CB8AC3E}">
        <p14:creationId xmlns:p14="http://schemas.microsoft.com/office/powerpoint/2010/main" val="2476368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757B13B-E81E-3B4C-BC50-FC51F7362C99}"/>
              </a:ext>
            </a:extLst>
          </p:cNvPr>
          <p:cNvSpPr>
            <a:spLocks noGrp="1"/>
          </p:cNvSpPr>
          <p:nvPr>
            <p:ph type="title"/>
          </p:nvPr>
        </p:nvSpPr>
        <p:spPr/>
        <p:txBody>
          <a:bodyPr/>
          <a:lstStyle/>
          <a:p>
            <a:r>
              <a:rPr lang="ro-RO"/>
              <a:t>BLOND CAPSUNA</a:t>
            </a:r>
          </a:p>
        </p:txBody>
      </p:sp>
      <p:sp>
        <p:nvSpPr>
          <p:cNvPr id="3" name="Substituent conținut 2">
            <a:extLst>
              <a:ext uri="{FF2B5EF4-FFF2-40B4-BE49-F238E27FC236}">
                <a16:creationId xmlns:a16="http://schemas.microsoft.com/office/drawing/2014/main" id="{97C85606-D469-234D-863F-4B438FED4D00}"/>
              </a:ext>
            </a:extLst>
          </p:cNvPr>
          <p:cNvSpPr>
            <a:spLocks noGrp="1"/>
          </p:cNvSpPr>
          <p:nvPr>
            <p:ph idx="1"/>
          </p:nvPr>
        </p:nvSpPr>
        <p:spPr>
          <a:xfrm>
            <a:off x="685801" y="2142067"/>
            <a:ext cx="10131425" cy="1286933"/>
          </a:xfrm>
        </p:spPr>
        <p:txBody>
          <a:bodyPr/>
          <a:lstStyle/>
          <a:p>
            <a:r>
              <a:rPr lang="ro-RO"/>
              <a:t>Blondul capsuna este un joc abia perceptibil pe parul blond. Acesta creeaza efectul de aur roz, care straluceste natural pe parul dvs. Cat mai natural posibil. Aceasta coafura merita sute de complimente!</a:t>
            </a:r>
          </a:p>
        </p:txBody>
      </p:sp>
      <p:pic>
        <p:nvPicPr>
          <p:cNvPr id="4" name="Imagine 4">
            <a:extLst>
              <a:ext uri="{FF2B5EF4-FFF2-40B4-BE49-F238E27FC236}">
                <a16:creationId xmlns:a16="http://schemas.microsoft.com/office/drawing/2014/main" id="{5218178B-C3B3-2F4E-A938-9FD4535447A3}"/>
              </a:ext>
            </a:extLst>
          </p:cNvPr>
          <p:cNvPicPr>
            <a:picLocks noChangeAspect="1"/>
          </p:cNvPicPr>
          <p:nvPr/>
        </p:nvPicPr>
        <p:blipFill>
          <a:blip r:embed="rId2"/>
          <a:stretch>
            <a:fillRect/>
          </a:stretch>
        </p:blipFill>
        <p:spPr>
          <a:xfrm>
            <a:off x="685801" y="3429000"/>
            <a:ext cx="4570016" cy="2937868"/>
          </a:xfrm>
          <a:prstGeom prst="rect">
            <a:avLst/>
          </a:prstGeom>
        </p:spPr>
      </p:pic>
      <p:pic>
        <p:nvPicPr>
          <p:cNvPr id="5" name="Imagine 5">
            <a:extLst>
              <a:ext uri="{FF2B5EF4-FFF2-40B4-BE49-F238E27FC236}">
                <a16:creationId xmlns:a16="http://schemas.microsoft.com/office/drawing/2014/main" id="{CAC53253-82FB-8143-A666-5F8F2409630E}"/>
              </a:ext>
            </a:extLst>
          </p:cNvPr>
          <p:cNvPicPr>
            <a:picLocks noChangeAspect="1"/>
          </p:cNvPicPr>
          <p:nvPr/>
        </p:nvPicPr>
        <p:blipFill>
          <a:blip r:embed="rId3"/>
          <a:stretch>
            <a:fillRect/>
          </a:stretch>
        </p:blipFill>
        <p:spPr>
          <a:xfrm>
            <a:off x="6096000" y="3429000"/>
            <a:ext cx="2237502" cy="3173762"/>
          </a:xfrm>
          <a:prstGeom prst="rect">
            <a:avLst/>
          </a:prstGeom>
        </p:spPr>
      </p:pic>
      <p:pic>
        <p:nvPicPr>
          <p:cNvPr id="6" name="Imagine 6">
            <a:extLst>
              <a:ext uri="{FF2B5EF4-FFF2-40B4-BE49-F238E27FC236}">
                <a16:creationId xmlns:a16="http://schemas.microsoft.com/office/drawing/2014/main" id="{CD462123-508A-FB4E-9CA3-FB4C98C787BF}"/>
              </a:ext>
            </a:extLst>
          </p:cNvPr>
          <p:cNvPicPr>
            <a:picLocks noChangeAspect="1"/>
          </p:cNvPicPr>
          <p:nvPr/>
        </p:nvPicPr>
        <p:blipFill>
          <a:blip r:embed="rId4"/>
          <a:stretch>
            <a:fillRect/>
          </a:stretch>
        </p:blipFill>
        <p:spPr>
          <a:xfrm>
            <a:off x="9122087" y="3469184"/>
            <a:ext cx="2384112" cy="2937868"/>
          </a:xfrm>
          <a:prstGeom prst="rect">
            <a:avLst/>
          </a:prstGeom>
        </p:spPr>
      </p:pic>
    </p:spTree>
    <p:extLst>
      <p:ext uri="{BB962C8B-B14F-4D97-AF65-F5344CB8AC3E}">
        <p14:creationId xmlns:p14="http://schemas.microsoft.com/office/powerpoint/2010/main" val="37464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F18A374-520E-9846-9723-4CE157C75D0A}"/>
              </a:ext>
            </a:extLst>
          </p:cNvPr>
          <p:cNvSpPr>
            <a:spLocks noGrp="1"/>
          </p:cNvSpPr>
          <p:nvPr>
            <p:ph type="title"/>
          </p:nvPr>
        </p:nvSpPr>
        <p:spPr/>
        <p:txBody>
          <a:bodyPr/>
          <a:lstStyle/>
          <a:p>
            <a:r>
              <a:rPr lang="ro-RO"/>
              <a:t>BLOND ULTRA</a:t>
            </a:r>
          </a:p>
        </p:txBody>
      </p:sp>
      <p:sp>
        <p:nvSpPr>
          <p:cNvPr id="3" name="Substituent conținut 2">
            <a:extLst>
              <a:ext uri="{FF2B5EF4-FFF2-40B4-BE49-F238E27FC236}">
                <a16:creationId xmlns:a16="http://schemas.microsoft.com/office/drawing/2014/main" id="{308E14C2-F699-0848-BFC4-3E36863E2CD9}"/>
              </a:ext>
            </a:extLst>
          </p:cNvPr>
          <p:cNvSpPr>
            <a:spLocks noGrp="1"/>
          </p:cNvSpPr>
          <p:nvPr>
            <p:ph idx="1"/>
          </p:nvPr>
        </p:nvSpPr>
        <p:spPr>
          <a:xfrm>
            <a:off x="382192" y="1450711"/>
            <a:ext cx="4511277" cy="4738544"/>
          </a:xfrm>
        </p:spPr>
        <p:txBody>
          <a:bodyPr/>
          <a:lstStyle/>
          <a:p>
            <a:r>
              <a:rPr lang="ro-RO"/>
              <a:t>Blondul ultra deschis isi recapata vechea popularitate. Insa, blondul curat, fara nuante de galben, este foarte dificil de obtinut in conditii casnice, de aceea, va recoamndam sa apelati la un mester cu experienta.</a:t>
            </a:r>
          </a:p>
        </p:txBody>
      </p:sp>
      <p:pic>
        <p:nvPicPr>
          <p:cNvPr id="4" name="Imagine 4">
            <a:extLst>
              <a:ext uri="{FF2B5EF4-FFF2-40B4-BE49-F238E27FC236}">
                <a16:creationId xmlns:a16="http://schemas.microsoft.com/office/drawing/2014/main" id="{A3539C7D-292E-2F4F-B7FB-CD7523E6AB0A}"/>
              </a:ext>
            </a:extLst>
          </p:cNvPr>
          <p:cNvPicPr>
            <a:picLocks noChangeAspect="1"/>
          </p:cNvPicPr>
          <p:nvPr/>
        </p:nvPicPr>
        <p:blipFill>
          <a:blip r:embed="rId2"/>
          <a:stretch>
            <a:fillRect/>
          </a:stretch>
        </p:blipFill>
        <p:spPr>
          <a:xfrm>
            <a:off x="6007496" y="3027553"/>
            <a:ext cx="5516562" cy="3546361"/>
          </a:xfrm>
          <a:prstGeom prst="rect">
            <a:avLst/>
          </a:prstGeom>
        </p:spPr>
      </p:pic>
    </p:spTree>
    <p:extLst>
      <p:ext uri="{BB962C8B-B14F-4D97-AF65-F5344CB8AC3E}">
        <p14:creationId xmlns:p14="http://schemas.microsoft.com/office/powerpoint/2010/main" val="3524420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3A2BE42-FED6-524D-A0F8-46E563FD265D}"/>
              </a:ext>
            </a:extLst>
          </p:cNvPr>
          <p:cNvSpPr>
            <a:spLocks noGrp="1"/>
          </p:cNvSpPr>
          <p:nvPr>
            <p:ph type="title"/>
          </p:nvPr>
        </p:nvSpPr>
        <p:spPr/>
        <p:txBody>
          <a:bodyPr/>
          <a:lstStyle/>
          <a:p>
            <a:r>
              <a:rPr lang="ro-RO"/>
              <a:t>BLOND PASTELAT</a:t>
            </a:r>
          </a:p>
        </p:txBody>
      </p:sp>
      <p:sp>
        <p:nvSpPr>
          <p:cNvPr id="3" name="Substituent conținut 2">
            <a:extLst>
              <a:ext uri="{FF2B5EF4-FFF2-40B4-BE49-F238E27FC236}">
                <a16:creationId xmlns:a16="http://schemas.microsoft.com/office/drawing/2014/main" id="{D704DB8C-B192-4B42-9BAF-F3747CF0ACCC}"/>
              </a:ext>
            </a:extLst>
          </p:cNvPr>
          <p:cNvSpPr>
            <a:spLocks noGrp="1"/>
          </p:cNvSpPr>
          <p:nvPr>
            <p:ph idx="1"/>
          </p:nvPr>
        </p:nvSpPr>
        <p:spPr>
          <a:xfrm>
            <a:off x="685801" y="2142067"/>
            <a:ext cx="5189933" cy="2501371"/>
          </a:xfrm>
        </p:spPr>
        <p:txBody>
          <a:bodyPr/>
          <a:lstStyle/>
          <a:p>
            <a:r>
              <a:rPr lang="ro-RO"/>
              <a:t>Nuantele pastelate de blon revin din nou, insa in 2020 ele vor fi mai pudrate si mai lejere. Inainte de a va vopsi parul intr-o astfel de culoare, asigurati-va ca acesta nu are nuante de galben, altfel veti pierde toate farmecul unei astfel de culori pastelate.</a:t>
            </a:r>
          </a:p>
        </p:txBody>
      </p:sp>
      <p:pic>
        <p:nvPicPr>
          <p:cNvPr id="4" name="Imagine 4">
            <a:extLst>
              <a:ext uri="{FF2B5EF4-FFF2-40B4-BE49-F238E27FC236}">
                <a16:creationId xmlns:a16="http://schemas.microsoft.com/office/drawing/2014/main" id="{24E03088-67ED-D249-B4D5-79473002FFCC}"/>
              </a:ext>
            </a:extLst>
          </p:cNvPr>
          <p:cNvPicPr>
            <a:picLocks noChangeAspect="1"/>
          </p:cNvPicPr>
          <p:nvPr/>
        </p:nvPicPr>
        <p:blipFill>
          <a:blip r:embed="rId2"/>
          <a:stretch>
            <a:fillRect/>
          </a:stretch>
        </p:blipFill>
        <p:spPr>
          <a:xfrm>
            <a:off x="6661017" y="1058994"/>
            <a:ext cx="4334934" cy="5418667"/>
          </a:xfrm>
          <a:prstGeom prst="rect">
            <a:avLst/>
          </a:prstGeom>
        </p:spPr>
      </p:pic>
    </p:spTree>
    <p:extLst>
      <p:ext uri="{BB962C8B-B14F-4D97-AF65-F5344CB8AC3E}">
        <p14:creationId xmlns:p14="http://schemas.microsoft.com/office/powerpoint/2010/main" val="2989407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A331F6E-22FF-A346-A5BF-C21CFF2A5A84}"/>
              </a:ext>
            </a:extLst>
          </p:cNvPr>
          <p:cNvSpPr>
            <a:spLocks noGrp="1"/>
          </p:cNvSpPr>
          <p:nvPr>
            <p:ph type="title"/>
          </p:nvPr>
        </p:nvSpPr>
        <p:spPr/>
        <p:txBody>
          <a:bodyPr/>
          <a:lstStyle/>
          <a:p>
            <a:r>
              <a:rPr lang="ro-RO"/>
              <a:t>BLOND INCHIS</a:t>
            </a:r>
          </a:p>
        </p:txBody>
      </p:sp>
      <p:sp>
        <p:nvSpPr>
          <p:cNvPr id="3" name="Substituent conținut 2">
            <a:extLst>
              <a:ext uri="{FF2B5EF4-FFF2-40B4-BE49-F238E27FC236}">
                <a16:creationId xmlns:a16="http://schemas.microsoft.com/office/drawing/2014/main" id="{E58EEE44-D9A4-D64E-9329-FF79AC8D6E71}"/>
              </a:ext>
            </a:extLst>
          </p:cNvPr>
          <p:cNvSpPr>
            <a:spLocks noGrp="1"/>
          </p:cNvSpPr>
          <p:nvPr>
            <p:ph idx="1"/>
          </p:nvPr>
        </p:nvSpPr>
        <p:spPr>
          <a:xfrm>
            <a:off x="685801" y="2982515"/>
            <a:ext cx="5410199" cy="2071687"/>
          </a:xfrm>
        </p:spPr>
        <p:txBody>
          <a:bodyPr>
            <a:normAutofit fontScale="77500" lnSpcReduction="20000"/>
          </a:bodyPr>
          <a:lstStyle/>
          <a:p>
            <a:r>
              <a:rPr lang="ro-RO"/>
              <a:t>Daca aveti parul blond de la natura, ganditi-va la o nuanta de bej mai intunecat sau mai saturat. Blondul inchis este o nuanta frumoasa pentru cele care nu sunt gata sa isi vopseasca podoaba capilara in nuante de platina sau gri-cenusiu. Poate fi usor ingrijit si intretinut, spre deosebire de blondul pastelat si blondul ultra.Asa cum deja a prevazut Pantone, nuantele de coral vor deveni una dintre cele mai populare culori care vor fi purtate si vor fi folosite mai des in 2020 . Culoarea coralului este destul de luminoasa, de aceea, veti putea sa o diluati asa cum doriti. Nu uitati insa ca o astfel de colorare se va potrivi ideal posesoarelor unui par deschis, decat celor cu parul inchis la culoare, care vor trebui sa si-l decoloreze.</a:t>
            </a:r>
          </a:p>
        </p:txBody>
      </p:sp>
      <p:pic>
        <p:nvPicPr>
          <p:cNvPr id="4" name="Imagine 4">
            <a:extLst>
              <a:ext uri="{FF2B5EF4-FFF2-40B4-BE49-F238E27FC236}">
                <a16:creationId xmlns:a16="http://schemas.microsoft.com/office/drawing/2014/main" id="{608DB08B-6A95-4343-965D-E7A417E1BD21}"/>
              </a:ext>
            </a:extLst>
          </p:cNvPr>
          <p:cNvPicPr>
            <a:picLocks noChangeAspect="1"/>
          </p:cNvPicPr>
          <p:nvPr/>
        </p:nvPicPr>
        <p:blipFill>
          <a:blip r:embed="rId2"/>
          <a:stretch>
            <a:fillRect/>
          </a:stretch>
        </p:blipFill>
        <p:spPr>
          <a:xfrm>
            <a:off x="7250906" y="1321595"/>
            <a:ext cx="4419953" cy="5250656"/>
          </a:xfrm>
          <a:prstGeom prst="rect">
            <a:avLst/>
          </a:prstGeom>
        </p:spPr>
      </p:pic>
    </p:spTree>
    <p:extLst>
      <p:ext uri="{BB962C8B-B14F-4D97-AF65-F5344CB8AC3E}">
        <p14:creationId xmlns:p14="http://schemas.microsoft.com/office/powerpoint/2010/main" val="17259074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otalTime>0</TotalTime>
  <Words>903</Words>
  <Application>Microsoft Office PowerPoint</Application>
  <PresentationFormat>Widescreen</PresentationFormat>
  <Paragraphs>35</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Abril Fatface</vt:lpstr>
      <vt:lpstr>Arial</vt:lpstr>
      <vt:lpstr>Calibri</vt:lpstr>
      <vt:lpstr>Calibri Light</vt:lpstr>
      <vt:lpstr>Celest</vt:lpstr>
      <vt:lpstr>Alegerea culorii în funcție de tendințele modei </vt:lpstr>
      <vt:lpstr>CE CULORI DE PAR SE POARTA IN 2020. </vt:lpstr>
      <vt:lpstr>PowerPoint Presentation</vt:lpstr>
      <vt:lpstr>NUANTE DE BLOND</vt:lpstr>
      <vt:lpstr>BLOND CREMOS</vt:lpstr>
      <vt:lpstr>BLOND CAPSUNA</vt:lpstr>
      <vt:lpstr>BLOND ULTRA</vt:lpstr>
      <vt:lpstr>BLOND PASTELAT</vt:lpstr>
      <vt:lpstr>BLOND INCHIS</vt:lpstr>
      <vt:lpstr>Blondul CORAL</vt:lpstr>
      <vt:lpstr>CULORI DE PAR LA MODA IN 2020 PENTRU PAR INCHIS LA CULOARE</vt:lpstr>
      <vt:lpstr>Scorțișoară </vt:lpstr>
      <vt:lpstr>BRUNET INTENS</vt:lpstr>
      <vt:lpstr>NeGRU CU NUANTA DE ALBASTRU INCHIS</vt:lpstr>
      <vt:lpstr>Castaniu </vt:lpstr>
      <vt:lpstr>Acestea sunt nuantele anului 2020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Alegerea culorii în funcție de tendințele modei </dc:title>
  <dc:creator>40740166355</dc:creator>
  <cp:lastModifiedBy>Daniela Mihaela Calin</cp:lastModifiedBy>
  <cp:revision>8</cp:revision>
  <dcterms:created xsi:type="dcterms:W3CDTF">2020-10-29T19:44:21Z</dcterms:created>
  <dcterms:modified xsi:type="dcterms:W3CDTF">2020-11-10T13:47:22Z</dcterms:modified>
</cp:coreProperties>
</file>